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66" r:id="rId2"/>
    <p:sldId id="441" r:id="rId3"/>
    <p:sldId id="467" r:id="rId4"/>
    <p:sldId id="468" r:id="rId5"/>
    <p:sldId id="469" r:id="rId6"/>
    <p:sldId id="470" r:id="rId7"/>
  </p:sldIdLst>
  <p:sldSz cx="9144000" cy="5143500" type="screen16x9"/>
  <p:notesSz cx="6797675" cy="9926638"/>
  <p:defaultTextStyle>
    <a:defPPr>
      <a:defRPr lang="en-GB"/>
    </a:defPPr>
    <a:lvl1pPr algn="l" defTabSz="45712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1pPr>
    <a:lvl2pPr marL="457129" algn="l" defTabSz="45712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2pPr>
    <a:lvl3pPr marL="914259" algn="l" defTabSz="45712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3pPr>
    <a:lvl4pPr marL="1371389" algn="l" defTabSz="45712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4pPr>
    <a:lvl5pPr marL="1828518" algn="l" defTabSz="45712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5pPr>
    <a:lvl6pPr marL="2285648" algn="l" defTabSz="914259" rtl="0" eaLnBrk="1" latinLnBrk="0" hangingPunct="1"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6pPr>
    <a:lvl7pPr marL="2742779" algn="l" defTabSz="914259" rtl="0" eaLnBrk="1" latinLnBrk="0" hangingPunct="1"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7pPr>
    <a:lvl8pPr marL="3199908" algn="l" defTabSz="914259" rtl="0" eaLnBrk="1" latinLnBrk="0" hangingPunct="1"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8pPr>
    <a:lvl9pPr marL="3657037" algn="l" defTabSz="914259" rtl="0" eaLnBrk="1" latinLnBrk="0" hangingPunct="1">
      <a:defRPr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9">
          <p15:clr>
            <a:srgbClr val="A4A3A4"/>
          </p15:clr>
        </p15:guide>
        <p15:guide id="2" orient="horz" pos="2792">
          <p15:clr>
            <a:srgbClr val="A4A3A4"/>
          </p15:clr>
        </p15:guide>
        <p15:guide id="3" orient="horz" pos="1736">
          <p15:clr>
            <a:srgbClr val="A4A3A4"/>
          </p15:clr>
        </p15:guide>
        <p15:guide id="4" pos="5392">
          <p15:clr>
            <a:srgbClr val="A4A3A4"/>
          </p15:clr>
        </p15:guide>
        <p15:guide id="5" pos="68">
          <p15:clr>
            <a:srgbClr val="A4A3A4"/>
          </p15:clr>
        </p15:guide>
        <p15:guide id="6" pos="3030">
          <p15:clr>
            <a:srgbClr val="A4A3A4"/>
          </p15:clr>
        </p15:guide>
        <p15:guide id="7" pos="236">
          <p15:clr>
            <a:srgbClr val="A4A3A4"/>
          </p15:clr>
        </p15:guide>
        <p15:guide id="8" pos="5573">
          <p15:clr>
            <a:srgbClr val="A4A3A4"/>
          </p15:clr>
        </p15:guide>
        <p15:guide id="9" pos="1979">
          <p15:clr>
            <a:srgbClr val="A4A3A4"/>
          </p15:clr>
        </p15:guide>
        <p15:guide id="10" pos="4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DA291C"/>
    <a:srgbClr val="FFFFFF"/>
    <a:srgbClr val="FFCB05"/>
    <a:srgbClr val="F9CE1F"/>
    <a:srgbClr val="F49800"/>
    <a:srgbClr val="FFA143"/>
    <a:srgbClr val="AFDC7E"/>
    <a:srgbClr val="B2314B"/>
    <a:srgbClr val="C1C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9" autoAdjust="0"/>
    <p:restoredTop sz="86402" autoAdjust="0"/>
  </p:normalViewPr>
  <p:slideViewPr>
    <p:cSldViewPr snapToGrid="0">
      <p:cViewPr varScale="1">
        <p:scale>
          <a:sx n="63" d="100"/>
          <a:sy n="63" d="100"/>
        </p:scale>
        <p:origin x="90" y="1140"/>
      </p:cViewPr>
      <p:guideLst>
        <p:guide orient="horz" pos="779"/>
        <p:guide orient="horz" pos="2792"/>
        <p:guide orient="horz" pos="1736"/>
        <p:guide pos="5392"/>
        <p:guide pos="68"/>
        <p:guide pos="3030"/>
        <p:guide pos="236"/>
        <p:guide pos="5573"/>
        <p:guide pos="1979"/>
        <p:guide pos="4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64"/>
    </p:cViewPr>
  </p:sorterViewPr>
  <p:notesViewPr>
    <p:cSldViewPr snapToGrid="0">
      <p:cViewPr varScale="1">
        <p:scale>
          <a:sx n="63" d="100"/>
          <a:sy n="63" d="100"/>
        </p:scale>
        <p:origin x="-3130" y="-6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5" tIns="45482" rIns="90965" bIns="454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pitchFamily="18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6" y="0"/>
            <a:ext cx="2944813" cy="4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5" tIns="45482" rIns="90965" bIns="454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Rockwell" pitchFamily="18" charset="0"/>
                <a:cs typeface="+mn-cs"/>
              </a:defRPr>
            </a:lvl1pPr>
          </a:lstStyle>
          <a:p>
            <a:pPr>
              <a:defRPr/>
            </a:pPr>
            <a:fld id="{F2F8F9D2-5FE7-4594-92D9-F27CC5EECBA3}" type="datetimeFigureOut">
              <a:rPr lang="en-GB"/>
              <a:pPr>
                <a:defRPr/>
              </a:pPr>
              <a:t>22/04/2021</a:t>
            </a:fld>
            <a:endParaRPr lang="en-GB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0"/>
            <a:ext cx="2946400" cy="4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5" tIns="45482" rIns="90965" bIns="454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pitchFamily="18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6" y="9429830"/>
            <a:ext cx="2944813" cy="4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5" tIns="45482" rIns="90965" bIns="454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Rockwell" pitchFamily="18" charset="0"/>
                <a:cs typeface="+mn-cs"/>
              </a:defRPr>
            </a:lvl1pPr>
          </a:lstStyle>
          <a:p>
            <a:pPr>
              <a:defRPr/>
            </a:pPr>
            <a:fld id="{49FD3F2B-6297-406C-862A-5CADDED1BB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129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0744E-9D53-433F-902F-4F58835319D1}" type="datetimeFigureOut">
              <a:rPr lang="en-GB" smtClean="0"/>
              <a:t>22/04/2021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B966A-61FE-4C3C-837B-6BEF2D01B0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89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7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7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" y="323"/>
            <a:ext cx="9142857" cy="5142857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2" y="1562403"/>
            <a:ext cx="4275138" cy="1804255"/>
          </a:xfr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tx1"/>
                </a:solidFill>
              </a:defRPr>
            </a:lvl1pPr>
            <a:lvl2pPr marL="228567" indent="0">
              <a:buFontTx/>
              <a:buNone/>
              <a:defRPr/>
            </a:lvl2pPr>
            <a:lvl3pPr marL="457129" indent="0">
              <a:buFontTx/>
              <a:buNone/>
              <a:defRPr/>
            </a:lvl3pPr>
            <a:lvl4pPr marL="685695" indent="0">
              <a:buFontTx/>
              <a:buNone/>
              <a:defRPr/>
            </a:lvl4pPr>
            <a:lvl5pPr marL="914259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2" y="3429440"/>
            <a:ext cx="4275138" cy="768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marL="228567" indent="-228567" algn="l">
              <a:buFontTx/>
              <a:buNone/>
              <a:defRPr lang="en-US" sz="2600" b="1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 indent="0"/>
            <a:r>
              <a:rPr lang="en-US" dirty="0"/>
              <a:t>Date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" y="4762500"/>
            <a:ext cx="3091341" cy="380678"/>
          </a:xfrm>
          <a:prstGeom prst="rect">
            <a:avLst/>
          </a:prstGeom>
        </p:spPr>
      </p:pic>
      <p:pic>
        <p:nvPicPr>
          <p:cNvPr id="8" name="Picture 2"/>
          <p:cNvPicPr>
            <a:picLocks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424973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53" y="4813980"/>
            <a:ext cx="240188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8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Template redesigns\PowerPoint template\Reflection_Unsplash_Faye Cornish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6" y="0"/>
            <a:ext cx="9144000" cy="514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76241" y="2228533"/>
            <a:ext cx="4971617" cy="982534"/>
          </a:xfrm>
        </p:spPr>
        <p:txBody>
          <a:bodyPr anchor="ctr" anchorCtr="0"/>
          <a:lstStyle>
            <a:lvl1pPr marL="0" indent="0">
              <a:buFontTx/>
              <a:buNone/>
              <a:defRPr sz="3600" b="1" baseline="0">
                <a:solidFill>
                  <a:schemeClr val="bg1"/>
                </a:solidFill>
              </a:defRPr>
            </a:lvl1pPr>
            <a:lvl2pPr marL="228567" indent="0">
              <a:buFontTx/>
              <a:buNone/>
              <a:defRPr/>
            </a:lvl2pPr>
            <a:lvl3pPr marL="457129" indent="0">
              <a:buFontTx/>
              <a:buNone/>
              <a:defRPr/>
            </a:lvl3pPr>
            <a:lvl4pPr marL="685695" indent="0">
              <a:buFontTx/>
              <a:buNone/>
              <a:defRPr/>
            </a:lvl4pPr>
            <a:lvl5pPr marL="914259" indent="0">
              <a:buFontTx/>
              <a:buNone/>
              <a:defRPr/>
            </a:lvl5pPr>
          </a:lstStyle>
          <a:p>
            <a:pPr lvl="0"/>
            <a:r>
              <a:rPr lang="en-US" dirty="0"/>
              <a:t>Holding slide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" y="4762500"/>
            <a:ext cx="3091341" cy="38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2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1544"/>
            <a:ext cx="9142857" cy="514285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966000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6" tIns="45714" rIns="91426" bIns="45714"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76241" y="2228533"/>
            <a:ext cx="4971617" cy="982534"/>
          </a:xfrm>
        </p:spPr>
        <p:txBody>
          <a:bodyPr anchor="ctr" anchorCtr="0"/>
          <a:lstStyle>
            <a:lvl1pPr marL="0" indent="0">
              <a:buFontTx/>
              <a:buNone/>
              <a:defRPr sz="3600" b="1" baseline="0">
                <a:solidFill>
                  <a:schemeClr val="bg1"/>
                </a:solidFill>
              </a:defRPr>
            </a:lvl1pPr>
            <a:lvl2pPr marL="228567" indent="0">
              <a:buFontTx/>
              <a:buNone/>
              <a:defRPr/>
            </a:lvl2pPr>
            <a:lvl3pPr marL="457129" indent="0">
              <a:buFontTx/>
              <a:buNone/>
              <a:defRPr/>
            </a:lvl3pPr>
            <a:lvl4pPr marL="685695" indent="0">
              <a:buFontTx/>
              <a:buNone/>
              <a:defRPr/>
            </a:lvl4pPr>
            <a:lvl5pPr marL="914259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" y="4762500"/>
            <a:ext cx="3091341" cy="380678"/>
          </a:xfrm>
          <a:prstGeom prst="rect">
            <a:avLst/>
          </a:prstGeom>
        </p:spPr>
      </p:pic>
      <p:pic>
        <p:nvPicPr>
          <p:cNvPr id="9" name="Picture 2" descr="P:\Template redesigns\PowerPoint template\Coffee break2.jpg"/>
          <p:cNvPicPr preferRelativeResize="0"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4000" y="853200"/>
            <a:ext cx="3734251" cy="3733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962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1544"/>
            <a:ext cx="9142857" cy="514285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966000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6" tIns="45714" rIns="91426" bIns="45714"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76241" y="2228533"/>
            <a:ext cx="4971617" cy="982534"/>
          </a:xfrm>
        </p:spPr>
        <p:txBody>
          <a:bodyPr anchor="ctr" anchorCtr="0"/>
          <a:lstStyle>
            <a:lvl1pPr marL="0" indent="0">
              <a:buFontTx/>
              <a:buNone/>
              <a:defRPr sz="3600" b="1" baseline="0">
                <a:solidFill>
                  <a:schemeClr val="bg1"/>
                </a:solidFill>
              </a:defRPr>
            </a:lvl1pPr>
            <a:lvl2pPr marL="228567" indent="0">
              <a:buFontTx/>
              <a:buNone/>
              <a:defRPr/>
            </a:lvl2pPr>
            <a:lvl3pPr marL="457129" indent="0">
              <a:buFontTx/>
              <a:buNone/>
              <a:defRPr/>
            </a:lvl3pPr>
            <a:lvl4pPr marL="685695" indent="0">
              <a:buFontTx/>
              <a:buNone/>
              <a:defRPr/>
            </a:lvl4pPr>
            <a:lvl5pPr marL="914259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" y="4762500"/>
            <a:ext cx="3091341" cy="380678"/>
          </a:xfrm>
          <a:prstGeom prst="rect">
            <a:avLst/>
          </a:prstGeom>
        </p:spPr>
      </p:pic>
      <p:pic>
        <p:nvPicPr>
          <p:cNvPr id="1026" name="Picture 2" descr="P:\Templates\PowerPoint template\Support files\Tea break slide image_Unsplash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r="17120"/>
          <a:stretch/>
        </p:blipFill>
        <p:spPr bwMode="auto">
          <a:xfrm>
            <a:off x="5094000" y="853200"/>
            <a:ext cx="3733200" cy="3733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41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1544"/>
            <a:ext cx="9142857" cy="514285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966000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6" tIns="45714" rIns="91426" bIns="45714"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76241" y="2228533"/>
            <a:ext cx="4971617" cy="982534"/>
          </a:xfrm>
        </p:spPr>
        <p:txBody>
          <a:bodyPr anchor="ctr" anchorCtr="0"/>
          <a:lstStyle>
            <a:lvl1pPr marL="0" indent="0">
              <a:buFontTx/>
              <a:buNone/>
              <a:defRPr sz="3600" b="1" baseline="0">
                <a:solidFill>
                  <a:schemeClr val="bg1"/>
                </a:solidFill>
              </a:defRPr>
            </a:lvl1pPr>
            <a:lvl2pPr marL="228567" indent="0">
              <a:buFontTx/>
              <a:buNone/>
              <a:defRPr/>
            </a:lvl2pPr>
            <a:lvl3pPr marL="457129" indent="0">
              <a:buFontTx/>
              <a:buNone/>
              <a:defRPr/>
            </a:lvl3pPr>
            <a:lvl4pPr marL="685695" indent="0">
              <a:buFontTx/>
              <a:buNone/>
              <a:defRPr/>
            </a:lvl4pPr>
            <a:lvl5pPr marL="914259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" y="4762500"/>
            <a:ext cx="3091341" cy="380678"/>
          </a:xfrm>
          <a:prstGeom prst="rect">
            <a:avLst/>
          </a:prstGeom>
        </p:spPr>
      </p:pic>
      <p:pic>
        <p:nvPicPr>
          <p:cNvPr id="2051" name="Picture 3" descr="P:\Templates\PowerPoint template\Support files\Time for a break slide.jfif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6" t="19224" r="16973" b="27560"/>
          <a:stretch/>
        </p:blipFill>
        <p:spPr bwMode="auto">
          <a:xfrm>
            <a:off x="5094000" y="853200"/>
            <a:ext cx="3733200" cy="3733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017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1544"/>
            <a:ext cx="9142857" cy="514285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966000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6" tIns="45714" rIns="91426" bIns="45714"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76241" y="2227979"/>
            <a:ext cx="4971617" cy="982800"/>
          </a:xfrm>
        </p:spPr>
        <p:txBody>
          <a:bodyPr anchor="ctr" anchorCtr="0"/>
          <a:lstStyle>
            <a:lvl1pPr marL="0" indent="0">
              <a:buFontTx/>
              <a:buNone/>
              <a:defRPr sz="3600" b="1" baseline="0">
                <a:solidFill>
                  <a:schemeClr val="bg1"/>
                </a:solidFill>
              </a:defRPr>
            </a:lvl1pPr>
            <a:lvl2pPr marL="228567" indent="0">
              <a:buFontTx/>
              <a:buNone/>
              <a:defRPr/>
            </a:lvl2pPr>
            <a:lvl3pPr marL="457129" indent="0">
              <a:buFontTx/>
              <a:buNone/>
              <a:defRPr/>
            </a:lvl3pPr>
            <a:lvl4pPr marL="685695" indent="0">
              <a:buFontTx/>
              <a:buNone/>
              <a:defRPr/>
            </a:lvl4pPr>
            <a:lvl5pPr marL="914259" indent="0">
              <a:buFontTx/>
              <a:buNone/>
              <a:defRPr/>
            </a:lvl5pPr>
          </a:lstStyle>
          <a:p>
            <a:pPr lvl="0"/>
            <a:r>
              <a:rPr lang="en-US" dirty="0"/>
              <a:t>Any questions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" y="4762500"/>
            <a:ext cx="3091341" cy="380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00" y="853200"/>
            <a:ext cx="3732359" cy="37323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59540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8393" y="4767266"/>
            <a:ext cx="2133600" cy="274637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CF707256-2AAE-4244-B495-8FEA21BDAB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655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6" tIns="45714" rIns="91426" bIns="45714"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" y="4762500"/>
            <a:ext cx="3091341" cy="38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2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" y="323"/>
            <a:ext cx="9142857" cy="5142857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82800" y="1767600"/>
            <a:ext cx="4275138" cy="897388"/>
          </a:xfrm>
        </p:spPr>
        <p:txBody>
          <a:bodyPr anchor="ctr" anchorCtr="0"/>
          <a:lstStyle>
            <a:lvl1pPr marL="0" indent="0">
              <a:buFontTx/>
              <a:buNone/>
              <a:defRPr sz="3200" b="1" baseline="0">
                <a:solidFill>
                  <a:schemeClr val="tx1"/>
                </a:solidFill>
              </a:defRPr>
            </a:lvl1pPr>
            <a:lvl2pPr marL="228567" indent="0">
              <a:buFontTx/>
              <a:buNone/>
              <a:defRPr/>
            </a:lvl2pPr>
            <a:lvl3pPr marL="457129" indent="0">
              <a:buFontTx/>
              <a:buNone/>
              <a:defRPr/>
            </a:lvl3pPr>
            <a:lvl4pPr marL="685695" indent="0">
              <a:buFontTx/>
              <a:buNone/>
              <a:defRPr/>
            </a:lvl4pPr>
            <a:lvl5pPr marL="914259" indent="0">
              <a:buFontTx/>
              <a:buNone/>
              <a:defRPr/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82800" y="2656800"/>
            <a:ext cx="4275138" cy="768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>
            <a:lvl1pPr marL="228567" indent="-228567" algn="l">
              <a:buFontTx/>
              <a:buNone/>
              <a:defRPr lang="en-US" sz="2600" b="1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 indent="0"/>
            <a:r>
              <a:rPr lang="en-US" dirty="0"/>
              <a:t>Subtitle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" y="4762500"/>
            <a:ext cx="3091341" cy="380678"/>
          </a:xfrm>
          <a:prstGeom prst="rect">
            <a:avLst/>
          </a:prstGeom>
        </p:spPr>
      </p:pic>
      <p:pic>
        <p:nvPicPr>
          <p:cNvPr id="8" name="Picture 2"/>
          <p:cNvPicPr>
            <a:picLocks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424973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53" y="4813980"/>
            <a:ext cx="240188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40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1544"/>
            <a:ext cx="9142857" cy="514285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-321"/>
            <a:ext cx="6973889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6" tIns="45714" rIns="91426" bIns="45714"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76241" y="1562403"/>
            <a:ext cx="5670547" cy="875997"/>
          </a:xfrm>
        </p:spPr>
        <p:txBody>
          <a:bodyPr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228567" indent="0">
              <a:buFontTx/>
              <a:buNone/>
              <a:defRPr/>
            </a:lvl2pPr>
            <a:lvl3pPr marL="457129" indent="0">
              <a:buFontTx/>
              <a:buNone/>
              <a:defRPr/>
            </a:lvl3pPr>
            <a:lvl4pPr marL="685695" indent="0">
              <a:buFontTx/>
              <a:buNone/>
              <a:defRPr/>
            </a:lvl4pPr>
            <a:lvl5pPr marL="914259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" y="4762500"/>
            <a:ext cx="3091341" cy="380678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76241" y="2652200"/>
            <a:ext cx="5670547" cy="768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marL="228567" indent="-228567" algn="l">
              <a:buFontTx/>
              <a:buNone/>
              <a:defRPr lang="en-US" sz="2800" b="1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 indent="0"/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70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1544"/>
            <a:ext cx="9142857" cy="514285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966000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6" tIns="45714" rIns="91426" bIns="45714"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76240" y="1562403"/>
            <a:ext cx="5670000" cy="874800"/>
          </a:xfrm>
        </p:spPr>
        <p:txBody>
          <a:bodyPr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228567" indent="0">
              <a:buFontTx/>
              <a:buNone/>
              <a:defRPr/>
            </a:lvl2pPr>
            <a:lvl3pPr marL="457129" indent="0">
              <a:buFontTx/>
              <a:buNone/>
              <a:defRPr/>
            </a:lvl3pPr>
            <a:lvl4pPr marL="685695" indent="0">
              <a:buFontTx/>
              <a:buNone/>
              <a:defRPr/>
            </a:lvl4pPr>
            <a:lvl5pPr marL="914259" indent="0">
              <a:buFontTx/>
              <a:buNone/>
              <a:defRPr/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" y="4762500"/>
            <a:ext cx="3091341" cy="380678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76240" y="2653200"/>
            <a:ext cx="5670000" cy="768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marL="228567" indent="-228567" algn="l">
              <a:buFontTx/>
              <a:buNone/>
              <a:defRPr lang="en-US" sz="2800" b="1" baseline="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 indent="0"/>
            <a:r>
              <a:rPr lang="en-US" dirty="0"/>
              <a:t>Sub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90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8" y="267494"/>
            <a:ext cx="6716713" cy="608480"/>
          </a:xfrm>
        </p:spPr>
        <p:txBody>
          <a:bodyPr/>
          <a:lstStyle>
            <a:lvl1pPr>
              <a:defRPr b="0" i="0">
                <a:solidFill>
                  <a:srgbClr val="0070C0"/>
                </a:solidFill>
                <a:latin typeface="Arial Bold" pitchFamily="34" charset="0"/>
                <a:cs typeface="Arial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52001"/>
            <a:ext cx="8593138" cy="3267600"/>
          </a:xfrm>
        </p:spPr>
        <p:txBody>
          <a:bodyPr wrap="square"/>
          <a:lstStyle>
            <a:lvl1pPr marL="271421" indent="-271421" algn="l">
              <a:spcBef>
                <a:spcPts val="600"/>
              </a:spcBef>
              <a:buClr>
                <a:schemeClr val="tx1"/>
              </a:buClr>
              <a:buSzPct val="106000"/>
              <a:buFont typeface="Arial" panose="020B0604020202020204" pitchFamily="34" charset="0"/>
              <a:buChar char="•"/>
              <a:defRPr b="0">
                <a:solidFill>
                  <a:schemeClr val="tx2"/>
                </a:solidFill>
                <a:latin typeface="+mn-lt"/>
                <a:cs typeface="Arial Bold" pitchFamily="34" charset="0"/>
              </a:defRPr>
            </a:lvl1pPr>
            <a:lvl2pPr marL="539667" indent="-266659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/>
            </a:lvl2pPr>
            <a:lvl3pPr marL="804740" indent="-263484">
              <a:buClr>
                <a:schemeClr val="tx1"/>
              </a:buClr>
              <a:buSzPct val="100000"/>
              <a:buFont typeface="Wingdings" charset="2"/>
              <a:buChar char="§"/>
              <a:defRPr/>
            </a:lvl3pPr>
            <a:lvl4pPr>
              <a:buClr>
                <a:srgbClr val="0080FF"/>
              </a:buClr>
              <a:buSzPct val="80000"/>
              <a:buFont typeface="Wingdings" charset="2"/>
              <a:buChar char="§"/>
              <a:defRPr/>
            </a:lvl4pPr>
            <a:lvl5pPr>
              <a:buClr>
                <a:srgbClr val="0080FF"/>
              </a:buClr>
              <a:buSzPct val="80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 bullet</a:t>
            </a:r>
          </a:p>
          <a:p>
            <a:pPr lvl="2"/>
            <a:r>
              <a:rPr lang="en-US" dirty="0"/>
              <a:t>Sub bullet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8393" y="4767266"/>
            <a:ext cx="2133600" cy="274637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CF707256-2AAE-4244-B495-8FEA21BDAB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09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52000" y="266400"/>
            <a:ext cx="6717600" cy="83708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8393" y="4767266"/>
            <a:ext cx="2133600" cy="274637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CF707256-2AAE-4244-B495-8FEA21BDAB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003" y="1152001"/>
            <a:ext cx="4140000" cy="3268800"/>
          </a:xfrm>
        </p:spPr>
        <p:txBody>
          <a:bodyPr/>
          <a:lstStyle>
            <a:lvl2pPr marL="457129" indent="-228567">
              <a:buSzPct val="100000"/>
              <a:buFont typeface="Arial" panose="020B0604020202020204" pitchFamily="34" charset="0"/>
              <a:buChar char="−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98001" y="1152000"/>
            <a:ext cx="4140000" cy="32670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35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52000" y="266400"/>
            <a:ext cx="6717600" cy="83708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8393" y="4767266"/>
            <a:ext cx="2133600" cy="274637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CF707256-2AAE-4244-B495-8FEA21BDAB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003" y="1152001"/>
            <a:ext cx="4140000" cy="3268800"/>
          </a:xfrm>
        </p:spPr>
        <p:txBody>
          <a:bodyPr/>
          <a:lstStyle>
            <a:lvl2pPr marL="457129" indent="-228567">
              <a:buSzPct val="100000"/>
              <a:buFont typeface="Arial" panose="020B0604020202020204" pitchFamily="34" charset="0"/>
              <a:buChar char="−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98001" y="1152000"/>
            <a:ext cx="4140000" cy="32686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86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52000" y="266400"/>
            <a:ext cx="6717600" cy="83708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8393" y="4767266"/>
            <a:ext cx="2133600" cy="274637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CF707256-2AAE-4244-B495-8FEA21BDAB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003" y="1152002"/>
            <a:ext cx="4140000" cy="1457477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 marL="457129" indent="-228567">
              <a:spcBef>
                <a:spcPts val="600"/>
              </a:spcBef>
              <a:buSzPct val="100000"/>
              <a:buFont typeface="Arial" panose="020B0604020202020204" pitchFamily="34" charset="0"/>
              <a:buChar char="−"/>
              <a:defRPr sz="1400"/>
            </a:lvl2pPr>
            <a:lvl3pPr>
              <a:spcBef>
                <a:spcPts val="600"/>
              </a:spcBef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98001" y="1152000"/>
            <a:ext cx="4140000" cy="1440000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600"/>
              </a:spcBef>
              <a:defRPr sz="1400"/>
            </a:lvl2pPr>
            <a:lvl3pPr>
              <a:spcBef>
                <a:spcPts val="600"/>
              </a:spcBef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2003" y="2962132"/>
            <a:ext cx="4140000" cy="1457477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 marL="457129" indent="-228567">
              <a:spcBef>
                <a:spcPts val="600"/>
              </a:spcBef>
              <a:buSzPct val="100000"/>
              <a:buFont typeface="Arial" panose="020B0604020202020204" pitchFamily="34" charset="0"/>
              <a:buChar char="−"/>
              <a:defRPr sz="1400"/>
            </a:lvl2pPr>
            <a:lvl3pPr>
              <a:spcBef>
                <a:spcPts val="600"/>
              </a:spcBef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98001" y="2962132"/>
            <a:ext cx="4140000" cy="1457477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600"/>
              </a:spcBef>
              <a:defRPr sz="1400"/>
            </a:lvl2pPr>
            <a:lvl3pPr>
              <a:spcBef>
                <a:spcPts val="600"/>
              </a:spcBef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173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2000" y="266400"/>
            <a:ext cx="6717600" cy="83708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 Bold" pitchFamily="34" charset="0"/>
                <a:cs typeface="Arial Bol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8393" y="4767266"/>
            <a:ext cx="2133600" cy="274637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CF707256-2AAE-4244-B495-8FEA21BDAB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61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2857" cy="514285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1520" y="363144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1520" y="1485901"/>
            <a:ext cx="7556500" cy="31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98393" y="4767266"/>
            <a:ext cx="2133600" cy="274637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CF707256-2AAE-4244-B495-8FEA21BDAB6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95" r:id="rId2"/>
    <p:sldLayoutId id="2147483789" r:id="rId3"/>
    <p:sldLayoutId id="2147483791" r:id="rId4"/>
    <p:sldLayoutId id="2147483777" r:id="rId5"/>
    <p:sldLayoutId id="2147483779" r:id="rId6"/>
    <p:sldLayoutId id="2147483792" r:id="rId7"/>
    <p:sldLayoutId id="2147483786" r:id="rId8"/>
    <p:sldLayoutId id="2147483780" r:id="rId9"/>
    <p:sldLayoutId id="2147483796" r:id="rId10"/>
    <p:sldLayoutId id="2147483793" r:id="rId11"/>
    <p:sldLayoutId id="2147483797" r:id="rId12"/>
    <p:sldLayoutId id="2147483799" r:id="rId13"/>
    <p:sldLayoutId id="2147483794" r:id="rId14"/>
    <p:sldLayoutId id="2147483781" r:id="rId15"/>
    <p:sldLayoutId id="2147483788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0000"/>
          </a:solidFill>
          <a:latin typeface="Arial Bold" pitchFamily="34" charset="0"/>
          <a:ea typeface="Arial Bold" pitchFamily="34" charset="0"/>
          <a:cs typeface="Arial Bold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 Bold"/>
          <a:ea typeface="Arial Bold"/>
          <a:cs typeface="Arial Bold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 Bold"/>
          <a:ea typeface="Arial Bold"/>
          <a:cs typeface="Arial Bold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 Bold"/>
          <a:ea typeface="Arial Bold"/>
          <a:cs typeface="Arial Bold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 Bold"/>
          <a:ea typeface="Arial Bold"/>
          <a:cs typeface="Arial Bold"/>
        </a:defRPr>
      </a:lvl5pPr>
      <a:lvl6pPr marL="457129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 Bold"/>
          <a:ea typeface="Arial Bold"/>
          <a:cs typeface="Arial Bold"/>
        </a:defRPr>
      </a:lvl6pPr>
      <a:lvl7pPr marL="914259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 Bold"/>
          <a:ea typeface="Arial Bold"/>
          <a:cs typeface="Arial Bold"/>
        </a:defRPr>
      </a:lvl7pPr>
      <a:lvl8pPr marL="1371389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 Bold"/>
          <a:ea typeface="Arial Bold"/>
          <a:cs typeface="Arial Bold"/>
        </a:defRPr>
      </a:lvl8pPr>
      <a:lvl9pPr marL="1828518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 Bold"/>
          <a:ea typeface="Arial Bold"/>
          <a:cs typeface="Arial Bold"/>
        </a:defRPr>
      </a:lvl9pPr>
    </p:titleStyle>
    <p:bodyStyle>
      <a:lvl1pPr marL="228567" indent="-228567" algn="l" rtl="0" eaLnBrk="1" fontAlgn="base" hangingPunct="1">
        <a:spcBef>
          <a:spcPts val="2000"/>
        </a:spcBef>
        <a:spcAft>
          <a:spcPct val="0"/>
        </a:spcAft>
        <a:buClr>
          <a:schemeClr val="tx1"/>
        </a:buClr>
        <a:buSzPct val="109000"/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Arial Bold" pitchFamily="34" charset="0"/>
        </a:defRPr>
      </a:lvl1pPr>
      <a:lvl2pPr marL="457129" indent="-228567" algn="l" rtl="0" eaLnBrk="1" fontAlgn="base" hangingPunct="1">
        <a:spcBef>
          <a:spcPts val="600"/>
        </a:spcBef>
        <a:spcAft>
          <a:spcPct val="0"/>
        </a:spcAft>
        <a:buClr>
          <a:srgbClr val="0070C0"/>
        </a:buClr>
        <a:buSzPct val="100000"/>
        <a:buFont typeface="Arial" panose="020B0604020202020204" pitchFamily="34" charset="0"/>
        <a:buChar char="−"/>
        <a:defRPr sz="1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685695" indent="-228567" algn="l" rtl="0" eaLnBrk="1" fontAlgn="base" hangingPunct="1">
        <a:spcBef>
          <a:spcPts val="600"/>
        </a:spcBef>
        <a:spcAft>
          <a:spcPct val="0"/>
        </a:spcAft>
        <a:buClr>
          <a:srgbClr val="0070C0"/>
        </a:buClr>
        <a:buSzPct val="100000"/>
        <a:buFont typeface="Wingdings" panose="05000000000000000000" pitchFamily="2" charset="2"/>
        <a:buChar char="§"/>
        <a:defRPr sz="1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914259" indent="-228567" algn="l" rtl="0" eaLnBrk="1" fontAlgn="base" hangingPunct="1">
        <a:spcBef>
          <a:spcPts val="600"/>
        </a:spcBef>
        <a:spcAft>
          <a:spcPct val="0"/>
        </a:spcAft>
        <a:buClr>
          <a:srgbClr val="0070C0"/>
        </a:buClr>
        <a:buSzPct val="109000"/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1142825" indent="-228567" algn="l" rtl="0" eaLnBrk="1" fontAlgn="base" hangingPunct="1">
        <a:spcBef>
          <a:spcPts val="600"/>
        </a:spcBef>
        <a:spcAft>
          <a:spcPct val="0"/>
        </a:spcAft>
        <a:buClr>
          <a:srgbClr val="0070C0"/>
        </a:buClr>
        <a:buSzPct val="109000"/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213" indent="-228567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3" indent="-228567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2" indent="-228567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2" indent="-228567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7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ucien.withers@nelft.nhs.uk" TargetMode="External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3371" y="293673"/>
            <a:ext cx="5670547" cy="875997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3370" y="1309709"/>
            <a:ext cx="5670547" cy="768350"/>
          </a:xfrm>
        </p:spPr>
        <p:txBody>
          <a:bodyPr/>
          <a:lstStyle/>
          <a:p>
            <a:r>
              <a:rPr lang="en-GB" smtClean="0"/>
              <a:t>For Young People in Essex</a:t>
            </a:r>
            <a:endParaRPr lang="en-GB" dirty="0"/>
          </a:p>
        </p:txBody>
      </p:sp>
      <p:pic>
        <p:nvPicPr>
          <p:cNvPr id="1026" name="Picture 2" title="Essex EWMH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81" y="2218099"/>
            <a:ext cx="2444439" cy="244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FF"/>
                </a:solidFill>
                <a:latin typeface="Arial" panose="020B0604020202020204" pitchFamily="34" charset="0"/>
              </a:rPr>
              <a:t>EWMHS Instagram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2307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Vision Statement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We have set up this account to help us better support and communicate with young people who might be struggling with their mental health or wellbeing…"/>
          <p:cNvSpPr txBox="1"/>
          <p:nvPr/>
        </p:nvSpPr>
        <p:spPr>
          <a:xfrm>
            <a:off x="310100" y="1272846"/>
            <a:ext cx="4238045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 fontAlgn="auto" hangingPunct="0">
              <a:spcBef>
                <a:spcPts val="0"/>
              </a:spcBef>
              <a:spcAft>
                <a:spcPts val="0"/>
              </a:spcAft>
              <a:defRPr sz="4900">
                <a:solidFill>
                  <a:srgbClr val="000000"/>
                </a:solidFill>
              </a:defRPr>
            </a:pPr>
            <a:r>
              <a:rPr sz="2000" kern="0" dirty="0">
                <a:solidFill>
                  <a:schemeClr val="tx2"/>
                </a:solidFill>
                <a:latin typeface="Calibri"/>
                <a:sym typeface="Graphik"/>
              </a:rPr>
              <a:t>We have set up this account to help us better support and communicate with young people who might be struggling with their mental health or wellbeing</a:t>
            </a:r>
          </a:p>
          <a:p>
            <a:pPr defTabSz="825500" fontAlgn="auto" hangingPunct="0">
              <a:spcBef>
                <a:spcPts val="0"/>
              </a:spcBef>
              <a:spcAft>
                <a:spcPts val="0"/>
              </a:spcAft>
              <a:defRPr sz="4900">
                <a:solidFill>
                  <a:srgbClr val="000000"/>
                </a:solidFill>
              </a:defRPr>
            </a:pPr>
            <a:endParaRPr sz="2000" kern="0" dirty="0">
              <a:solidFill>
                <a:schemeClr val="tx2"/>
              </a:solidFill>
              <a:latin typeface="Calibri"/>
              <a:sym typeface="Graphik"/>
            </a:endParaRPr>
          </a:p>
          <a:p>
            <a:pPr defTabSz="825500" fontAlgn="auto" hangingPunct="0">
              <a:spcBef>
                <a:spcPts val="0"/>
              </a:spcBef>
              <a:spcAft>
                <a:spcPts val="0"/>
              </a:spcAft>
              <a:defRPr sz="4900">
                <a:solidFill>
                  <a:srgbClr val="000000"/>
                </a:solidFill>
              </a:defRPr>
            </a:pPr>
            <a:r>
              <a:rPr sz="2000" kern="0" dirty="0">
                <a:solidFill>
                  <a:schemeClr val="tx2"/>
                </a:solidFill>
                <a:latin typeface="Calibri"/>
                <a:sym typeface="Graphik"/>
              </a:rPr>
              <a:t>We want to raise awareness and understanding of a wide range of wellbeing challenges and empower young people to feel more in control of their own mental health.</a:t>
            </a:r>
          </a:p>
        </p:txBody>
      </p:sp>
      <p:sp>
        <p:nvSpPr>
          <p:cNvPr id="10" name="Line" title="Line"/>
          <p:cNvSpPr/>
          <p:nvPr/>
        </p:nvSpPr>
        <p:spPr>
          <a:xfrm flipV="1">
            <a:off x="4774384" y="1255856"/>
            <a:ext cx="0" cy="3349117"/>
          </a:xfrm>
          <a:prstGeom prst="line">
            <a:avLst/>
          </a:prstGeom>
          <a:ln w="19050">
            <a:solidFill>
              <a:srgbClr val="3375AB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877750" y="1493854"/>
            <a:ext cx="394782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>
              <a:buClr>
                <a:srgbClr val="000000"/>
              </a:buClr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Improving service awareness</a:t>
            </a:r>
          </a:p>
          <a:p>
            <a:pPr>
              <a:buClr>
                <a:srgbClr val="000000"/>
              </a:buClr>
              <a:buSzPct val="100000"/>
              <a:defRPr sz="4000">
                <a:solidFill>
                  <a:srgbClr val="000000"/>
                </a:solidFill>
              </a:defRPr>
            </a:pPr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indent="-419100">
              <a:buClr>
                <a:srgbClr val="000000"/>
              </a:buClr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Helping young people to build positive relationships with social media</a:t>
            </a:r>
          </a:p>
          <a:p>
            <a:pPr>
              <a:buClr>
                <a:srgbClr val="000000"/>
              </a:buClr>
              <a:buSzPct val="100000"/>
              <a:defRPr sz="4000">
                <a:solidFill>
                  <a:srgbClr val="000000"/>
                </a:solidFill>
              </a:defRPr>
            </a:pPr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indent="-419100">
              <a:buClr>
                <a:srgbClr val="000000"/>
              </a:buClr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Improving participation and young people’s involvement in service improvements</a:t>
            </a:r>
          </a:p>
          <a:p>
            <a:pPr>
              <a:buClr>
                <a:srgbClr val="000000"/>
              </a:buClr>
              <a:buSzPct val="100000"/>
              <a:defRPr sz="4000">
                <a:solidFill>
                  <a:srgbClr val="000000"/>
                </a:solidFill>
              </a:defRPr>
            </a:pPr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indent="-419100">
              <a:buClr>
                <a:srgbClr val="000000"/>
              </a:buClr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Increasing young people’s emotional resilience </a:t>
            </a:r>
          </a:p>
          <a:p>
            <a:pPr>
              <a:buClr>
                <a:srgbClr val="000000"/>
              </a:buClr>
              <a:buSzPct val="100000"/>
              <a:defRPr sz="4000">
                <a:solidFill>
                  <a:srgbClr val="000000"/>
                </a:solidFill>
              </a:defRPr>
            </a:pPr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indent="-419100">
              <a:buClr>
                <a:srgbClr val="000000"/>
              </a:buClr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Removing the stigma around receiving mental health treatment.</a:t>
            </a:r>
          </a:p>
        </p:txBody>
      </p:sp>
      <p:sp>
        <p:nvSpPr>
          <p:cNvPr id="13" name="Key Aims:"/>
          <p:cNvSpPr txBox="1"/>
          <p:nvPr/>
        </p:nvSpPr>
        <p:spPr>
          <a:xfrm>
            <a:off x="4461069" y="942950"/>
            <a:ext cx="3116525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700" b="1">
                <a:solidFill>
                  <a:srgbClr val="000000"/>
                </a:solidFill>
              </a:defRPr>
            </a:lvl1pPr>
          </a:lstStyle>
          <a:p>
            <a:pPr algn="ctr" defTabSz="825500" fontAlgn="auto" hangingPunct="0">
              <a:spcBef>
                <a:spcPts val="0"/>
              </a:spcBef>
              <a:spcAft>
                <a:spcPts val="0"/>
              </a:spcAft>
            </a:pPr>
            <a:r>
              <a:rPr sz="3400" kern="0" dirty="0">
                <a:solidFill>
                  <a:schemeClr val="tx2"/>
                </a:solidFill>
                <a:latin typeface="Calibri"/>
                <a:sym typeface="Graphik"/>
              </a:rPr>
              <a:t>Key Aims:</a:t>
            </a:r>
          </a:p>
        </p:txBody>
      </p:sp>
    </p:spTree>
    <p:extLst>
      <p:ext uri="{BB962C8B-B14F-4D97-AF65-F5344CB8AC3E}">
        <p14:creationId xmlns:p14="http://schemas.microsoft.com/office/powerpoint/2010/main" val="22939915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10" grpId="0" animBg="1" advAuto="0"/>
      <p:bldP spid="13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Quotes from Young People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We have set up this account to help us better support and communicate with young people who might be struggling with their mental health or wellbeing…"/>
          <p:cNvSpPr txBox="1"/>
          <p:nvPr/>
        </p:nvSpPr>
        <p:spPr>
          <a:xfrm>
            <a:off x="310099" y="992907"/>
            <a:ext cx="4238045" cy="2149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GB" sz="19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“Social media is an easy way for young people to access information and by having a lot of the posts created by other young people, I think it would help others know they are not alone and also to get tips that they know work with other young people.”</a:t>
            </a:r>
          </a:p>
        </p:txBody>
      </p:sp>
      <p:sp>
        <p:nvSpPr>
          <p:cNvPr id="7" name="We have set up this account to help us better support and communicate with young people who might be struggling with their mental health or wellbeing…"/>
          <p:cNvSpPr txBox="1"/>
          <p:nvPr/>
        </p:nvSpPr>
        <p:spPr>
          <a:xfrm>
            <a:off x="4700545" y="1170545"/>
            <a:ext cx="4238045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GB" sz="19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“Seeing that posts we create and come up with being posted on the Instagram makes us feel like we are helping other young people and being listened to”</a:t>
            </a:r>
          </a:p>
        </p:txBody>
      </p:sp>
      <p:sp>
        <p:nvSpPr>
          <p:cNvPr id="8" name="We have set up this account to help us better support and communicate with young people who might be struggling with their mental health or wellbeing…"/>
          <p:cNvSpPr txBox="1"/>
          <p:nvPr/>
        </p:nvSpPr>
        <p:spPr>
          <a:xfrm>
            <a:off x="4700544" y="2901496"/>
            <a:ext cx="4238045" cy="1564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GB" sz="19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“Sometimes young people won’t want to reach out for help, so if they just come across self-help tips on social media, they would be able to try and make themselves feel better”</a:t>
            </a:r>
          </a:p>
        </p:txBody>
      </p:sp>
      <p:sp>
        <p:nvSpPr>
          <p:cNvPr id="12" name="We have set up this account to help us better support and communicate with young people who might be struggling with their mental health or wellbeing…"/>
          <p:cNvSpPr txBox="1"/>
          <p:nvPr/>
        </p:nvSpPr>
        <p:spPr>
          <a:xfrm>
            <a:off x="310099" y="3239141"/>
            <a:ext cx="4238045" cy="1564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GB" sz="19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account makes the service seem more approachable for young people and it is a good way for young people to access information about help they have available to them”</a:t>
            </a:r>
          </a:p>
        </p:txBody>
      </p:sp>
    </p:spTree>
    <p:extLst>
      <p:ext uri="{BB962C8B-B14F-4D97-AF65-F5344CB8AC3E}">
        <p14:creationId xmlns:p14="http://schemas.microsoft.com/office/powerpoint/2010/main" val="32948340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7" grpId="0" animBg="1" advAuto="0"/>
      <p:bldP spid="8" grpId="0" animBg="1" advAuto="0"/>
      <p:bldP spid="12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so far…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We have set up this account to help us better support and communicate with young people who might be struggling with their mental health or wellbeing…"/>
          <p:cNvSpPr txBox="1"/>
          <p:nvPr/>
        </p:nvSpPr>
        <p:spPr>
          <a:xfrm>
            <a:off x="310100" y="1157173"/>
            <a:ext cx="4238045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500">
                <a:solidFill>
                  <a:srgbClr val="000000"/>
                </a:solidFill>
              </a:defRPr>
            </a:pPr>
            <a:r>
              <a:rPr lang="en-GB" sz="1700" b="1" dirty="0">
                <a:latin typeface="Calibri" panose="020F0502020204030204" pitchFamily="34" charset="0"/>
                <a:cs typeface="Calibri" panose="020F0502020204030204" pitchFamily="34" charset="0"/>
              </a:rPr>
              <a:t>Resource of the week -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each Friday we post a different NHS approved resource that contains a description as well as target audience and where to find it</a:t>
            </a:r>
          </a:p>
        </p:txBody>
      </p:sp>
      <p:sp>
        <p:nvSpPr>
          <p:cNvPr id="10" name="Line" title="Line"/>
          <p:cNvSpPr/>
          <p:nvPr/>
        </p:nvSpPr>
        <p:spPr>
          <a:xfrm flipV="1">
            <a:off x="4774384" y="1255856"/>
            <a:ext cx="0" cy="3349117"/>
          </a:xfrm>
          <a:prstGeom prst="line">
            <a:avLst/>
          </a:prstGeom>
          <a:ln w="19050">
            <a:solidFill>
              <a:srgbClr val="3375AB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" name="We have set up this account to help us better support and communicate with young people who might be struggling with their mental health or wellbeing…"/>
          <p:cNvSpPr txBox="1"/>
          <p:nvPr/>
        </p:nvSpPr>
        <p:spPr>
          <a:xfrm>
            <a:off x="310100" y="2355896"/>
            <a:ext cx="4238045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500">
                <a:solidFill>
                  <a:srgbClr val="000000"/>
                </a:solidFill>
              </a:defRPr>
            </a:pPr>
            <a:r>
              <a:rPr lang="en-GB" sz="1700" b="1" dirty="0">
                <a:latin typeface="Calibri" panose="020F0502020204030204" pitchFamily="34" charset="0"/>
                <a:cs typeface="Calibri" panose="020F0502020204030204" pitchFamily="34" charset="0"/>
              </a:rPr>
              <a:t>Self-care - 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such as yoga sessions, ideas for keeping healthy, tips for living during lockdown, 25 days of kindness campaign, how to express yourself and many more</a:t>
            </a:r>
          </a:p>
        </p:txBody>
      </p:sp>
      <p:sp>
        <p:nvSpPr>
          <p:cNvPr id="12" name="We have set up this account to help us better support and communicate with young people who might be struggling with their mental health or wellbeing…"/>
          <p:cNvSpPr txBox="1"/>
          <p:nvPr/>
        </p:nvSpPr>
        <p:spPr>
          <a:xfrm>
            <a:off x="310100" y="3630670"/>
            <a:ext cx="4238045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500">
                <a:solidFill>
                  <a:srgbClr val="000000"/>
                </a:solidFill>
              </a:defRPr>
            </a:pPr>
            <a:r>
              <a:rPr lang="en-GB" sz="1700" b="1" dirty="0">
                <a:latin typeface="Calibri" panose="020F0502020204030204" pitchFamily="34" charset="0"/>
                <a:cs typeface="Calibri" panose="020F0502020204030204" pitchFamily="34" charset="0"/>
              </a:rPr>
              <a:t>Top tips… - 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for coping with depression, for coping with school anxiety, supporting a friend that is being bullied, sleep and many more</a:t>
            </a:r>
          </a:p>
        </p:txBody>
      </p:sp>
      <p:sp>
        <p:nvSpPr>
          <p:cNvPr id="14" name="We have set up this account to help us better support and communicate with young people who might be struggling with their mental health or wellbeing…"/>
          <p:cNvSpPr txBox="1"/>
          <p:nvPr/>
        </p:nvSpPr>
        <p:spPr>
          <a:xfrm>
            <a:off x="4905956" y="1157173"/>
            <a:ext cx="413768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500">
                <a:solidFill>
                  <a:srgbClr val="000000"/>
                </a:solidFill>
              </a:defRPr>
            </a:pPr>
            <a:r>
              <a:rPr lang="en-GB" sz="1700" b="1" dirty="0">
                <a:latin typeface="Calibri" panose="020F0502020204030204" pitchFamily="34" charset="0"/>
                <a:cs typeface="Calibri" panose="020F0502020204030204" pitchFamily="34" charset="0"/>
              </a:rPr>
              <a:t>What is… - 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anxiety, what does it mean to be transgender, CBT, PTSD, Autism and many more</a:t>
            </a:r>
          </a:p>
        </p:txBody>
      </p:sp>
      <p:sp>
        <p:nvSpPr>
          <p:cNvPr id="15" name="We have set up this account to help us better support and communicate with young people who might be struggling with their mental health or wellbeing…"/>
          <p:cNvSpPr txBox="1"/>
          <p:nvPr/>
        </p:nvSpPr>
        <p:spPr>
          <a:xfrm>
            <a:off x="4905956" y="2110817"/>
            <a:ext cx="4137685" cy="1410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500">
                <a:solidFill>
                  <a:srgbClr val="000000"/>
                </a:solidFill>
              </a:defRPr>
            </a:pPr>
            <a:r>
              <a:rPr lang="en-GB" sz="1700" b="1" dirty="0">
                <a:latin typeface="Calibri" panose="020F0502020204030204" pitchFamily="34" charset="0"/>
                <a:cs typeface="Calibri" panose="020F0502020204030204" pitchFamily="34" charset="0"/>
              </a:rPr>
              <a:t>Bullying -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what is cyberbullying and how to protect against it, how do I know if I’m the bully and what to do if I think I might be, young people and bullying in their own words.</a:t>
            </a:r>
          </a:p>
        </p:txBody>
      </p:sp>
      <p:sp>
        <p:nvSpPr>
          <p:cNvPr id="16" name="We have set up this account to help us better support and communicate with young people who might be struggling with their mental health or wellbeing…"/>
          <p:cNvSpPr txBox="1"/>
          <p:nvPr/>
        </p:nvSpPr>
        <p:spPr>
          <a:xfrm>
            <a:off x="4905955" y="3521460"/>
            <a:ext cx="4137685" cy="1410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500">
                <a:solidFill>
                  <a:srgbClr val="000000"/>
                </a:solidFill>
              </a:defRPr>
            </a:pPr>
            <a:r>
              <a:rPr lang="en-GB" sz="1700" b="1" dirty="0">
                <a:latin typeface="Calibri" panose="020F0502020204030204" pitchFamily="34" charset="0"/>
                <a:cs typeface="Calibri" panose="020F0502020204030204" pitchFamily="34" charset="0"/>
              </a:rPr>
              <a:t>Emergency numbers - 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every Friday we post key emergency numbers including: EWMHS out of hours, Young Minds Crisis Messenger, Samaritans and </a:t>
            </a:r>
          </a:p>
          <a:p>
            <a:pPr>
              <a:defRPr sz="4500">
                <a:solidFill>
                  <a:srgbClr val="000000"/>
                </a:solidFill>
              </a:defRPr>
            </a:pP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Childline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09663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10" grpId="0" animBg="1" advAuto="0"/>
      <p:bldP spid="7" grpId="0" animBg="1" advAuto="0"/>
      <p:bldP spid="12" grpId="0" animBg="1" advAuto="0"/>
      <p:bldP spid="14" grpId="0" animBg="1" advAuto="0"/>
      <p:bldP spid="15" grpId="0" animBg="1" advAuto="0"/>
      <p:bldP spid="16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 content moving forward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We have set up this account to help us better support and communicate with young people who might be struggling with their mental health or wellbeing…"/>
          <p:cNvSpPr txBox="1"/>
          <p:nvPr/>
        </p:nvSpPr>
        <p:spPr>
          <a:xfrm>
            <a:off x="310100" y="907091"/>
            <a:ext cx="4238045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800">
                <a:solidFill>
                  <a:srgbClr val="000000"/>
                </a:solidFill>
              </a:defRPr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Having had conversations with several pastoral and safeguarding leads of secondary schools in Essex, we have collaboratively identified key concerns for pupils now they  have returned to school. </a:t>
            </a:r>
          </a:p>
        </p:txBody>
      </p:sp>
      <p:sp>
        <p:nvSpPr>
          <p:cNvPr id="10" name="Line" title="Line"/>
          <p:cNvSpPr/>
          <p:nvPr/>
        </p:nvSpPr>
        <p:spPr>
          <a:xfrm flipV="1">
            <a:off x="4774384" y="1255856"/>
            <a:ext cx="0" cy="3349117"/>
          </a:xfrm>
          <a:prstGeom prst="line">
            <a:avLst/>
          </a:prstGeom>
          <a:ln w="19050">
            <a:solidFill>
              <a:srgbClr val="3375AB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877751" y="1594215"/>
            <a:ext cx="394782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>
              <a:buClr>
                <a:srgbClr val="000000"/>
              </a:buClr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Eating disorder information</a:t>
            </a:r>
          </a:p>
          <a:p>
            <a:pPr>
              <a:buClr>
                <a:srgbClr val="000000"/>
              </a:buClr>
              <a:buSzPct val="100000"/>
              <a:defRPr sz="4000">
                <a:solidFill>
                  <a:srgbClr val="000000"/>
                </a:solidFill>
              </a:defRPr>
            </a:pPr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indent="-419100">
              <a:buClr>
                <a:srgbClr val="000000"/>
              </a:buClr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Body positivity content</a:t>
            </a:r>
          </a:p>
          <a:p>
            <a:pPr>
              <a:buClr>
                <a:srgbClr val="000000"/>
              </a:buClr>
              <a:buSzPct val="100000"/>
              <a:defRPr sz="4000">
                <a:solidFill>
                  <a:srgbClr val="000000"/>
                </a:solidFill>
              </a:defRPr>
            </a:pPr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indent="-419100">
              <a:buClr>
                <a:srgbClr val="000000"/>
              </a:buClr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Checking in with yourself</a:t>
            </a:r>
          </a:p>
          <a:p>
            <a:pPr>
              <a:buClr>
                <a:srgbClr val="000000"/>
              </a:buClr>
              <a:buSzPct val="100000"/>
              <a:defRPr sz="4000">
                <a:solidFill>
                  <a:srgbClr val="000000"/>
                </a:solidFill>
              </a:defRPr>
            </a:pPr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indent="-419100">
              <a:buClr>
                <a:srgbClr val="000000"/>
              </a:buClr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What you can and can’t control</a:t>
            </a:r>
          </a:p>
          <a:p>
            <a:pPr>
              <a:buClr>
                <a:srgbClr val="000000"/>
              </a:buClr>
              <a:buSzPct val="100000"/>
              <a:defRPr sz="4000">
                <a:solidFill>
                  <a:srgbClr val="000000"/>
                </a:solidFill>
              </a:defRPr>
            </a:pPr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indent="-419100">
              <a:buClr>
                <a:srgbClr val="000000"/>
              </a:buClr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Sleep</a:t>
            </a:r>
          </a:p>
          <a:p>
            <a:pPr>
              <a:buClr>
                <a:srgbClr val="000000"/>
              </a:buClr>
              <a:buSzPct val="100000"/>
              <a:defRPr sz="4000">
                <a:solidFill>
                  <a:srgbClr val="000000"/>
                </a:solidFill>
              </a:defRPr>
            </a:pPr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indent="-419100">
              <a:buClr>
                <a:srgbClr val="000000"/>
              </a:buClr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Grieving things lost over lockdown</a:t>
            </a:r>
          </a:p>
          <a:p>
            <a:pPr>
              <a:buClr>
                <a:srgbClr val="000000"/>
              </a:buClr>
              <a:buSzPct val="100000"/>
              <a:defRPr sz="4000">
                <a:solidFill>
                  <a:srgbClr val="000000"/>
                </a:solidFill>
              </a:defRPr>
            </a:pPr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indent="-419100">
              <a:buClr>
                <a:srgbClr val="000000"/>
              </a:buClr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Back to school checklist</a:t>
            </a:r>
          </a:p>
          <a:p>
            <a:pPr marL="419100" indent="-419100">
              <a:buClr>
                <a:srgbClr val="000000"/>
              </a:buClr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0000"/>
              </a:buClr>
              <a:buSzPct val="100000"/>
              <a:defRPr sz="4000">
                <a:solidFill>
                  <a:srgbClr val="000000"/>
                </a:solidFill>
              </a:defRPr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indent="-419100">
              <a:buClr>
                <a:srgbClr val="000000"/>
              </a:buClr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Key Aims:"/>
          <p:cNvSpPr txBox="1"/>
          <p:nvPr/>
        </p:nvSpPr>
        <p:spPr>
          <a:xfrm>
            <a:off x="4962874" y="1019894"/>
            <a:ext cx="311652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700" b="1">
                <a:solidFill>
                  <a:srgbClr val="000000"/>
                </a:solidFill>
              </a:defRPr>
            </a:lvl1pPr>
          </a:lstStyle>
          <a:p>
            <a:pPr algn="ctr" defTabSz="82550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2400" kern="0" dirty="0">
                <a:solidFill>
                  <a:schemeClr val="tx2"/>
                </a:solidFill>
                <a:latin typeface="Calibri"/>
                <a:sym typeface="Graphik"/>
              </a:rPr>
              <a:t>Recent Content:</a:t>
            </a:r>
            <a:endParaRPr sz="2400" kern="0" dirty="0">
              <a:solidFill>
                <a:schemeClr val="tx2"/>
              </a:solidFill>
              <a:latin typeface="Calibri"/>
              <a:sym typeface="Graphik"/>
            </a:endParaRPr>
          </a:p>
        </p:txBody>
      </p:sp>
      <p:sp>
        <p:nvSpPr>
          <p:cNvPr id="7" name="We have set up this account to help us better support and communicate with young people who might be struggling with their mental health or wellbeing…"/>
          <p:cNvSpPr txBox="1"/>
          <p:nvPr/>
        </p:nvSpPr>
        <p:spPr>
          <a:xfrm>
            <a:off x="310100" y="2997093"/>
            <a:ext cx="423804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light of this, we have created content that aims to specifically target some of the key issues for young people as they cope with school alongside the changing lockdown restrictions.</a:t>
            </a:r>
          </a:p>
        </p:txBody>
      </p:sp>
    </p:spTree>
    <p:extLst>
      <p:ext uri="{BB962C8B-B14F-4D97-AF65-F5344CB8AC3E}">
        <p14:creationId xmlns:p14="http://schemas.microsoft.com/office/powerpoint/2010/main" val="36959452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10" grpId="0" animBg="1" advAuto="0"/>
      <p:bldP spid="13" grpId="0" animBg="1" advAuto="0"/>
      <p:bldP spid="7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We have set up this account to help us better support and communicate with young people who might be struggling with their mental health or wellbeing…"/>
          <p:cNvSpPr txBox="1"/>
          <p:nvPr/>
        </p:nvSpPr>
        <p:spPr>
          <a:xfrm>
            <a:off x="310099" y="1132793"/>
            <a:ext cx="4238045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GB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follow us by scanning the QR code to the right</a:t>
            </a:r>
          </a:p>
        </p:txBody>
      </p:sp>
      <p:sp>
        <p:nvSpPr>
          <p:cNvPr id="7" name="We have set up this account to help us better support and communicate with young people who might be struggling with their mental health or wellbeing…"/>
          <p:cNvSpPr txBox="1"/>
          <p:nvPr/>
        </p:nvSpPr>
        <p:spPr>
          <a:xfrm>
            <a:off x="310096" y="2316117"/>
            <a:ext cx="4238045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GB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by searching our account ‘</a:t>
            </a:r>
            <a:r>
              <a:rPr lang="en-GB" sz="22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ewmhs_nhs</a:t>
            </a:r>
            <a:r>
              <a:rPr lang="en-GB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on Instagram</a:t>
            </a:r>
          </a:p>
        </p:txBody>
      </p:sp>
      <p:sp>
        <p:nvSpPr>
          <p:cNvPr id="8" name="Line" title="Arrow pointing right"/>
          <p:cNvSpPr/>
          <p:nvPr/>
        </p:nvSpPr>
        <p:spPr>
          <a:xfrm>
            <a:off x="3480673" y="1696200"/>
            <a:ext cx="2134936" cy="0"/>
          </a:xfrm>
          <a:prstGeom prst="line">
            <a:avLst/>
          </a:prstGeom>
          <a:ln w="127000">
            <a:solidFill>
              <a:srgbClr val="3375AB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346" y="1163571"/>
            <a:ext cx="2628124" cy="261644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We have set up this account to help us better support and communicate with young people who might be struggling with their mental health or wellbeing…"/>
          <p:cNvSpPr txBox="1"/>
          <p:nvPr/>
        </p:nvSpPr>
        <p:spPr>
          <a:xfrm>
            <a:off x="310096" y="3849150"/>
            <a:ext cx="816482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wish to contact us to discuss the account further, please contact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Lucien Withers – 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lucien.withers@nelft.nhs.uk</a:t>
            </a:r>
            <a:endParaRPr lang="en-GB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157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7" grpId="0" animBg="1" advAuto="0"/>
      <p:bldP spid="8" grpId="0" animBg="1" advAuto="0"/>
      <p:bldP spid="12" grpId="0" animBg="1" advAuto="0"/>
      <p:bldP spid="14" grpId="0" animBg="1" advAuto="0"/>
    </p:bldLst>
  </p:timing>
</p:sld>
</file>

<file path=ppt/theme/theme1.xml><?xml version="1.0" encoding="utf-8"?>
<a:theme xmlns:a="http://schemas.openxmlformats.org/drawingml/2006/main" name="Presentation template NELFT 2020">
  <a:themeElements>
    <a:clrScheme name="NELFT">
      <a:dk1>
        <a:srgbClr val="005EB8"/>
      </a:dk1>
      <a:lt1>
        <a:sysClr val="window" lastClr="FFFFFF"/>
      </a:lt1>
      <a:dk2>
        <a:srgbClr val="000000"/>
      </a:dk2>
      <a:lt2>
        <a:srgbClr val="EEECE1"/>
      </a:lt2>
      <a:accent1>
        <a:srgbClr val="78BE20"/>
      </a:accent1>
      <a:accent2>
        <a:srgbClr val="FFCB05"/>
      </a:accent2>
      <a:accent3>
        <a:srgbClr val="ED8B00"/>
      </a:accent3>
      <a:accent4>
        <a:srgbClr val="AE2573"/>
      </a:accent4>
      <a:accent5>
        <a:srgbClr val="005EB8"/>
      </a:accent5>
      <a:accent6>
        <a:srgbClr val="00308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7988</TotalTime>
  <Words>574</Words>
  <Application>Microsoft Office PowerPoint</Application>
  <PresentationFormat>On-screen Show (16:9)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Bold</vt:lpstr>
      <vt:lpstr>Arial Rounded MT Bold</vt:lpstr>
      <vt:lpstr>Calibri</vt:lpstr>
      <vt:lpstr>Graphik</vt:lpstr>
      <vt:lpstr>Rockwell</vt:lpstr>
      <vt:lpstr>Wingdings</vt:lpstr>
      <vt:lpstr>Presentation template NELFT 2020</vt:lpstr>
      <vt:lpstr>EWMHS Instagram  </vt:lpstr>
      <vt:lpstr>Vision Statement</vt:lpstr>
      <vt:lpstr>Quotes from Young People</vt:lpstr>
      <vt:lpstr>Content so far…</vt:lpstr>
      <vt:lpstr>Planned content moving forward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Muntus</dc:creator>
  <cp:lastModifiedBy>Katy Morson</cp:lastModifiedBy>
  <cp:revision>653</cp:revision>
  <cp:lastPrinted>2016-10-05T11:27:00Z</cp:lastPrinted>
  <dcterms:created xsi:type="dcterms:W3CDTF">2015-10-28T14:02:57Z</dcterms:created>
  <dcterms:modified xsi:type="dcterms:W3CDTF">2021-04-22T08:45:43Z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fb1906a3-ad1d-4d55-b364-8f5ab6949427</vt:lpwstr>
  </property>
</Properties>
</file>